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54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3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2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05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2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5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01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0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8906F94-A65C-42E4-AC9D-8067F3ECA7CA}" type="datetimeFigureOut">
              <a:rPr lang="en-US" smtClean="0"/>
              <a:t>20-Jan-26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2EA2ACC-CEA7-40C8-BE40-367156559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>
            <a:spLocks noGrp="1"/>
          </p:cNvSpPr>
          <p:nvPr>
            <p:ph type="ctrTitle"/>
          </p:nvPr>
        </p:nvSpPr>
        <p:spPr>
          <a:xfrm>
            <a:off x="836023" y="827153"/>
            <a:ext cx="10371908" cy="3255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5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Navigating Gold's Future: A Data-Driven Forecast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>
            <a:spLocks noGrp="1"/>
          </p:cNvSpPr>
          <p:nvPr>
            <p:ph type="subTitle" idx="1"/>
          </p:nvPr>
        </p:nvSpPr>
        <p:spPr>
          <a:xfrm>
            <a:off x="2194560" y="3259457"/>
            <a:ext cx="731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Possible Future Paths for Gold </a:t>
            </a:r>
            <a:r>
              <a:rPr lang="en-US" sz="18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Prices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400"/>
              </a:lnSpc>
              <a:buNone/>
            </a:pPr>
            <a:r>
              <a:rPr lang="en-US" sz="18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Presented by:  Adewale Abolade</a:t>
            </a:r>
          </a:p>
        </p:txBody>
      </p:sp>
    </p:spTree>
    <p:extLst>
      <p:ext uri="{BB962C8B-B14F-4D97-AF65-F5344CB8AC3E}">
        <p14:creationId xmlns:p14="http://schemas.microsoft.com/office/powerpoint/2010/main" val="292467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Unveiling </a:t>
            </a:r>
            <a:r>
              <a:rPr lang="en-US" sz="30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Gold Price’s Historical </a:t>
            </a:r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Journey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47057" y="2288947"/>
            <a:ext cx="4754880" cy="2540727"/>
          </a:xfrm>
        </p:spPr>
        <p:txBody>
          <a:bodyPr/>
          <a:lstStyle/>
          <a:p>
            <a:pPr marL="4572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 prices rarely follow a smooth, linear path. Historically, they exhibit distinct long-term trends punctuated by sudden, significant surges and drops. 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inherent volatility makes simplistic, point-in-time predictions highly challenging and often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inaccurate, thereby confirming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non-stationarity and supporting the use of trend-adjusted or differenced time series models for forecasting.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646167"/>
            <a:ext cx="4754563" cy="2845190"/>
          </a:xfrm>
        </p:spPr>
      </p:pic>
    </p:spTree>
    <p:extLst>
      <p:ext uri="{BB962C8B-B14F-4D97-AF65-F5344CB8AC3E}">
        <p14:creationId xmlns:p14="http://schemas.microsoft.com/office/powerpoint/2010/main" val="82969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8818" y="446568"/>
            <a:ext cx="6070759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Decomposing the </a:t>
            </a:r>
            <a:r>
              <a:rPr lang="en-US" sz="30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Gold Price </a:t>
            </a:r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Series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496931" y="1162866"/>
            <a:ext cx="4022817" cy="2040374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  <a:alpha val="75000"/>
            </a:schemeClr>
          </a:solidFill>
          <a:ln w="2286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</p:sp>
      <p:sp>
        <p:nvSpPr>
          <p:cNvPr id="16" name="Shape 2"/>
          <p:cNvSpPr/>
          <p:nvPr/>
        </p:nvSpPr>
        <p:spPr>
          <a:xfrm>
            <a:off x="474072" y="1162866"/>
            <a:ext cx="91440" cy="2040374"/>
          </a:xfrm>
          <a:prstGeom prst="roundRect">
            <a:avLst>
              <a:gd name="adj" fmla="val 31252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</p:sp>
      <p:sp>
        <p:nvSpPr>
          <p:cNvPr id="17" name="Text 3"/>
          <p:cNvSpPr/>
          <p:nvPr/>
        </p:nvSpPr>
        <p:spPr>
          <a:xfrm>
            <a:off x="778872" y="1297074"/>
            <a:ext cx="329803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Separating Structure from Noise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4"/>
          <p:cNvSpPr/>
          <p:nvPr/>
        </p:nvSpPr>
        <p:spPr>
          <a:xfrm>
            <a:off x="778872" y="1650511"/>
            <a:ext cx="33147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By breaking down the complex gold price series, we can isolate fundamental underlying structures from ephemeral, random fluctuations.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5"/>
          <p:cNvSpPr/>
          <p:nvPr/>
        </p:nvSpPr>
        <p:spPr>
          <a:xfrm>
            <a:off x="5895904" y="1162866"/>
            <a:ext cx="3810000" cy="2040374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  <a:alpha val="75000"/>
            </a:schemeClr>
          </a:solidFill>
          <a:ln w="2286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</p:sp>
      <p:sp>
        <p:nvSpPr>
          <p:cNvPr id="20" name="Shape 6"/>
          <p:cNvSpPr/>
          <p:nvPr/>
        </p:nvSpPr>
        <p:spPr>
          <a:xfrm>
            <a:off x="5873044" y="1162866"/>
            <a:ext cx="91440" cy="2040374"/>
          </a:xfrm>
          <a:prstGeom prst="roundRect">
            <a:avLst>
              <a:gd name="adj" fmla="val 312528"/>
            </a:avLst>
          </a:prstGeom>
          <a:solidFill>
            <a:srgbClr val="018CE1"/>
          </a:solidFill>
          <a:ln/>
        </p:spPr>
      </p:sp>
      <p:sp>
        <p:nvSpPr>
          <p:cNvPr id="21" name="Text 7"/>
          <p:cNvSpPr/>
          <p:nvPr/>
        </p:nvSpPr>
        <p:spPr>
          <a:xfrm>
            <a:off x="6239452" y="1297074"/>
            <a:ext cx="2594848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Revealing Core Dynamics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8"/>
          <p:cNvSpPr/>
          <p:nvPr/>
        </p:nvSpPr>
        <p:spPr>
          <a:xfrm>
            <a:off x="6177844" y="1632448"/>
            <a:ext cx="33147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This decomposition allows us to understand the persistent forces driving gold prices, distinct from short-term market noise or transient events.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9"/>
          <p:cNvSpPr/>
          <p:nvPr/>
        </p:nvSpPr>
        <p:spPr>
          <a:xfrm>
            <a:off x="474072" y="3393740"/>
            <a:ext cx="4022816" cy="2732740"/>
          </a:xfrm>
          <a:prstGeom prst="roundRect">
            <a:avLst>
              <a:gd name="adj" fmla="val 5378"/>
            </a:avLst>
          </a:prstGeom>
          <a:solidFill>
            <a:schemeClr val="bg1">
              <a:lumMod val="95000"/>
              <a:alpha val="75000"/>
            </a:schemeClr>
          </a:solidFill>
          <a:ln w="2286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</p:sp>
      <p:sp>
        <p:nvSpPr>
          <p:cNvPr id="24" name="Shape 10"/>
          <p:cNvSpPr/>
          <p:nvPr/>
        </p:nvSpPr>
        <p:spPr>
          <a:xfrm>
            <a:off x="474072" y="3393740"/>
            <a:ext cx="91440" cy="2732740"/>
          </a:xfrm>
          <a:prstGeom prst="roundRect">
            <a:avLst>
              <a:gd name="adj" fmla="val 312528"/>
            </a:avLst>
          </a:prstGeom>
          <a:solidFill>
            <a:srgbClr val="DA33BF"/>
          </a:solidFill>
          <a:ln/>
        </p:spPr>
      </p:sp>
      <p:sp>
        <p:nvSpPr>
          <p:cNvPr id="25" name="Text 11"/>
          <p:cNvSpPr/>
          <p:nvPr/>
        </p:nvSpPr>
        <p:spPr>
          <a:xfrm>
            <a:off x="778872" y="3607100"/>
            <a:ext cx="22413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100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Enhanced Clarity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2"/>
          <p:cNvSpPr/>
          <p:nvPr/>
        </p:nvSpPr>
        <p:spPr>
          <a:xfrm>
            <a:off x="778872" y="4001554"/>
            <a:ext cx="3427368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The decomposition reveals that gold prices are dominated by a strong upward trend with minimal seasonal influence, while residual fluctuations appear random, supporting the use of non-seasonal or lightly seasonal ARIMA models for forecasting.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25" y="3203240"/>
            <a:ext cx="6000750" cy="33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269" y="1619808"/>
            <a:ext cx="4754880" cy="402336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making the data stationary and fitting the model, the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diagnostic plots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test confirm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model is a valid fit for gold price data based on the following indicators:</a:t>
            </a:r>
          </a:p>
          <a:p>
            <a:pPr marL="4572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Randomness: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standardized residuals show a random scatter around zero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stable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variance, indicating the model has captured the data's underlying structure.</a:t>
            </a:r>
          </a:p>
          <a:p>
            <a:pPr marL="4572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ACF plot and Ljung-Box test (p-values &gt; 0.05) confirm the residuals behave as "white noise," meaning no significant information or patterns remain uncaptured.</a:t>
            </a:r>
          </a:p>
          <a:p>
            <a:pPr marL="4572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Normality: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Q-Q plot indicates that forecast errors are generally normally distributed, despite minor tail deviations typical of volatile market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shocks.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/>
        </p:spPr>
        <p:txBody>
          <a:bodyPr wrap="none" lIns="0" tIns="0" rIns="0" bIns="0" rtlCol="0" anchor="t">
            <a:norm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Residual Analysis: Understanding Volatility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57" y="3818459"/>
            <a:ext cx="4754563" cy="2784815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1920253"/>
            <a:ext cx="4333057" cy="18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6" y="757237"/>
            <a:ext cx="5219468" cy="3057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757238"/>
            <a:ext cx="5219467" cy="3057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18" y="3814354"/>
            <a:ext cx="5085808" cy="27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63" y="370115"/>
            <a:ext cx="9875520" cy="94488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Gold </a:t>
            </a:r>
            <a:r>
              <a:rPr lang="en-US" sz="30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Price Prediction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98863" y="1860292"/>
            <a:ext cx="5270863" cy="3156254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forecast plot reveals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projected trajectory for gold prices based on historical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trends. This plot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 a sustained bullish trend for gold prices, centered on a $4,500/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 case by 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year-end (range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$4,000 to $5,055/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</a:t>
            </a: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bearish of $4,000/oz.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shaded regions surrounding the forecast (typically 80% and 95% intervals) illustrate the degree of uncertainty in the predictions, with the widening bands reflecting the increasing risk and potential volatility of gold prices over time. </a:t>
            </a:r>
            <a:endPara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1860292"/>
            <a:ext cx="5593624" cy="3362747"/>
          </a:xfr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577458"/>
            <a:ext cx="65" cy="5301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7916" rIns="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863" y="5229727"/>
            <a:ext cx="578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Bullish : If things go really well for gold, it could reach $4,700–$5,000.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Bearish : If prices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drop, it’s expected to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around $4,000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2504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6" y="862149"/>
            <a:ext cx="9392194" cy="5016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6365" y="6126480"/>
            <a:ext cx="68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on predicted ranges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0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63867" y="299297"/>
            <a:ext cx="66707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000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Key </a:t>
            </a:r>
            <a:r>
              <a:rPr lang="en-US" sz="3000" dirty="0" smtClean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Takeaways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735449" y="1528473"/>
            <a:ext cx="34749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Understanding Uncertainty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35449" y="2024011"/>
            <a:ext cx="347495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True financial forecasting is about comprehending the range and nature of future uncertainty, not chasing a single, illusory exact number.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8744545" y="1528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Risk Management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744546" y="2024011"/>
            <a:ext cx="315571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A robust understanding of potential outcomes enables more effective risk assessment and strategic portfolio adjustments.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8744545" y="4166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Informed Decisions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8744545" y="4662079"/>
            <a:ext cx="29859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Equipped with a probabilistic view, investors can make more resilient and data-driven investment choices.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1394222" y="39750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b="1" dirty="0">
                <a:solidFill>
                  <a:srgbClr val="00002E"/>
                </a:solidFill>
                <a:latin typeface="Times New Roman" panose="02020603050405020304" pitchFamily="18" charset="0"/>
                <a:ea typeface="Nunito Semi Bold" pitchFamily="34" charset="-122"/>
                <a:cs typeface="Times New Roman" panose="02020603050405020304" pitchFamily="18" charset="0"/>
              </a:rPr>
              <a:t>Adaptive Strategies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8"/>
          <p:cNvSpPr/>
          <p:nvPr/>
        </p:nvSpPr>
        <p:spPr>
          <a:xfrm>
            <a:off x="463867" y="4470626"/>
            <a:ext cx="374654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Forecasting models should support flexible strategies that can adapt to varying market conditions and unexpected shifts.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ardrop 25"/>
          <p:cNvSpPr/>
          <p:nvPr/>
        </p:nvSpPr>
        <p:spPr>
          <a:xfrm rot="5400000">
            <a:off x="4867934" y="2188958"/>
            <a:ext cx="1515294" cy="1584649"/>
          </a:xfrm>
          <a:prstGeom prst="teardrop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26"/>
          <p:cNvSpPr/>
          <p:nvPr/>
        </p:nvSpPr>
        <p:spPr>
          <a:xfrm rot="16200000">
            <a:off x="6483878" y="3874584"/>
            <a:ext cx="1681330" cy="1574988"/>
          </a:xfrm>
          <a:prstGeom prst="teardrop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ardrop 27"/>
          <p:cNvSpPr/>
          <p:nvPr/>
        </p:nvSpPr>
        <p:spPr>
          <a:xfrm rot="10800000">
            <a:off x="6487055" y="2223634"/>
            <a:ext cx="1624981" cy="1515291"/>
          </a:xfrm>
          <a:prstGeom prst="teardrop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/>
          <p:cNvSpPr/>
          <p:nvPr/>
        </p:nvSpPr>
        <p:spPr>
          <a:xfrm>
            <a:off x="4833257" y="3821413"/>
            <a:ext cx="1584649" cy="1681331"/>
          </a:xfrm>
          <a:prstGeom prst="teardrop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61" y="2659413"/>
            <a:ext cx="574420" cy="60867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16" y="2659413"/>
            <a:ext cx="512979" cy="51297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61" y="4190494"/>
            <a:ext cx="574421" cy="5744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414" y="4190494"/>
            <a:ext cx="607979" cy="5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al Neat Blog Award from Horty Rexarch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9" y="1149530"/>
            <a:ext cx="6257108" cy="47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21210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204</TotalTime>
  <Words>513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Corbel</vt:lpstr>
      <vt:lpstr>Nunito Semi Bold</vt:lpstr>
      <vt:lpstr>PT Sans</vt:lpstr>
      <vt:lpstr>Times New Roman</vt:lpstr>
      <vt:lpstr>Basis</vt:lpstr>
      <vt:lpstr>Navigating Gold's Future: A Data-Driven Forecast</vt:lpstr>
      <vt:lpstr>Unveiling Gold Price’s Historical Journey </vt:lpstr>
      <vt:lpstr>PowerPoint Presentation</vt:lpstr>
      <vt:lpstr>Residual Analysis: Understanding Volatility</vt:lpstr>
      <vt:lpstr>PowerPoint Presentation</vt:lpstr>
      <vt:lpstr>Gold Price Prediction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Gold's Future: A Data-Driven Forecast</dc:title>
  <dc:creator>ZEELADY</dc:creator>
  <cp:lastModifiedBy>ZEELADY</cp:lastModifiedBy>
  <cp:revision>18</cp:revision>
  <dcterms:created xsi:type="dcterms:W3CDTF">2026-01-19T09:56:48Z</dcterms:created>
  <dcterms:modified xsi:type="dcterms:W3CDTF">2026-01-20T08:23:09Z</dcterms:modified>
</cp:coreProperties>
</file>